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B3"/>
    <a:srgbClr val="89FFFC"/>
    <a:srgbClr val="00F4EE"/>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1989" autoAdjust="0"/>
  </p:normalViewPr>
  <p:slideViewPr>
    <p:cSldViewPr snapToGrid="0">
      <p:cViewPr varScale="1">
        <p:scale>
          <a:sx n="65" d="100"/>
          <a:sy n="65" d="100"/>
        </p:scale>
        <p:origin x="2886" y="288"/>
      </p:cViewPr>
      <p:guideLst/>
    </p:cSldViewPr>
  </p:slideViewPr>
  <p:outlineViewPr>
    <p:cViewPr>
      <p:scale>
        <a:sx n="33" d="100"/>
        <a:sy n="33" d="100"/>
      </p:scale>
      <p:origin x="0" y="-13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4C0DF-DDA2-426C-85CE-33D644070B8D}" type="datetimeFigureOut">
              <a:rPr lang="en-US" smtClean="0"/>
              <a:t>8/16/2025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0BE03-0106-4CFF-804B-400767FB7F99}" type="slidenum">
              <a:rPr lang="en-US" smtClean="0"/>
              <a:t>‹#›</a:t>
            </a:fld>
            <a:endParaRPr lang="en-US"/>
          </a:p>
        </p:txBody>
      </p:sp>
    </p:spTree>
    <p:extLst>
      <p:ext uri="{BB962C8B-B14F-4D97-AF65-F5344CB8AC3E}">
        <p14:creationId xmlns:p14="http://schemas.microsoft.com/office/powerpoint/2010/main" val="36913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Jesus died on the cross</a:t>
            </a:r>
            <a:r>
              <a:rPr lang="en-US"/>
              <a:t>, He finished </a:t>
            </a:r>
            <a:r>
              <a:rPr lang="en-US" dirty="0"/>
              <a:t>all that God had given Him to do and all that was foretold by the Scriptures.  His sacrifice accomplished paying the price for our redemption. And His death “finished” (fulfilled, was the end point) of the Law of Moses.  The battle with Satan was all but finished as well.</a:t>
            </a:r>
          </a:p>
        </p:txBody>
      </p:sp>
      <p:sp>
        <p:nvSpPr>
          <p:cNvPr id="4" name="Slide Number Placeholder 3"/>
          <p:cNvSpPr>
            <a:spLocks noGrp="1"/>
          </p:cNvSpPr>
          <p:nvPr>
            <p:ph type="sldNum" sz="quarter" idx="5"/>
          </p:nvPr>
        </p:nvSpPr>
        <p:spPr/>
        <p:txBody>
          <a:bodyPr/>
          <a:lstStyle/>
          <a:p>
            <a:fld id="{9A90BE03-0106-4CFF-804B-400767FB7F99}" type="slidenum">
              <a:rPr lang="en-US" smtClean="0"/>
              <a:t>1</a:t>
            </a:fld>
            <a:endParaRPr lang="en-US"/>
          </a:p>
        </p:txBody>
      </p:sp>
    </p:spTree>
    <p:extLst>
      <p:ext uri="{BB962C8B-B14F-4D97-AF65-F5344CB8AC3E}">
        <p14:creationId xmlns:p14="http://schemas.microsoft.com/office/powerpoint/2010/main" val="424964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08FEB2-87CA-4CF4-94B9-1559B847971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393425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8FEB2-87CA-4CF4-94B9-1559B847971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189233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8FEB2-87CA-4CF4-94B9-1559B847971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398475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8FEB2-87CA-4CF4-94B9-1559B847971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371593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08FEB2-87CA-4CF4-94B9-1559B847971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181824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08FEB2-87CA-4CF4-94B9-1559B847971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34922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08FEB2-87CA-4CF4-94B9-1559B847971F}" type="datetimeFigureOut">
              <a:rPr lang="en-US" smtClean="0"/>
              <a:t>8/16/2025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130009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08FEB2-87CA-4CF4-94B9-1559B847971F}"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34486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8FEB2-87CA-4CF4-94B9-1559B847971F}" type="datetimeFigureOut">
              <a:rPr lang="en-US" smtClean="0"/>
              <a:t>8/16/2025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36394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08FEB2-87CA-4CF4-94B9-1559B847971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59260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08FEB2-87CA-4CF4-94B9-1559B847971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41AF5-EFC3-4376-A18F-28060174CD5E}" type="slidenum">
              <a:rPr lang="en-US" smtClean="0"/>
              <a:t>‹#›</a:t>
            </a:fld>
            <a:endParaRPr lang="en-US"/>
          </a:p>
        </p:txBody>
      </p:sp>
    </p:spTree>
    <p:extLst>
      <p:ext uri="{BB962C8B-B14F-4D97-AF65-F5344CB8AC3E}">
        <p14:creationId xmlns:p14="http://schemas.microsoft.com/office/powerpoint/2010/main" val="424320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08FEB2-87CA-4CF4-94B9-1559B847971F}" type="datetimeFigureOut">
              <a:rPr lang="en-US" smtClean="0"/>
              <a:t>8/16/2025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541AF5-EFC3-4376-A18F-28060174CD5E}" type="slidenum">
              <a:rPr lang="en-US" smtClean="0"/>
              <a:t>‹#›</a:t>
            </a:fld>
            <a:endParaRPr lang="en-US"/>
          </a:p>
        </p:txBody>
      </p:sp>
    </p:spTree>
    <p:extLst>
      <p:ext uri="{BB962C8B-B14F-4D97-AF65-F5344CB8AC3E}">
        <p14:creationId xmlns:p14="http://schemas.microsoft.com/office/powerpoint/2010/main" val="2121770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wallpaperflare.com/jesus-christ-on-the-cross-crucifixion-of-christ-god-lord-jesus-wallpaper-tudem/download/5120x288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allpaperflare.com/jesus-christ-on-the-cross-crucifixion-of-christ-god-lord-jesus-wallpaper-tudem/download/5120x288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allpaperflare.com/jesus-christ-on-the-cross-crucifixion-of-christ-god-lord-jesus-wallpaper-tudem/download/5120x288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allpaperflare.com/jesus-christ-on-the-cross-crucifixion-of-christ-god-lord-jesus-wallpaper-tudem/download/5120x288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allpaperflare.com/jesus-christ-on-the-cross-crucifixion-of-christ-god-lord-jesus-wallpaper-tudem/download/5120x288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allpaperflare.com/jesus-christ-on-the-cross-crucifixion-of-christ-god-lord-jesus-wallpaper-tudem/download/5120x288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cross">
            <a:extLst>
              <a:ext uri="{FF2B5EF4-FFF2-40B4-BE49-F238E27FC236}">
                <a16:creationId xmlns:a16="http://schemas.microsoft.com/office/drawing/2014/main" id="{9B21448F-37C4-6788-0AD5-0D0E0B87BD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598" b="19407"/>
          <a:stretch>
            <a:fillRect/>
          </a:stretch>
        </p:blipFill>
        <p:spPr>
          <a:xfrm>
            <a:off x="1368482" y="2299520"/>
            <a:ext cx="6407035" cy="416358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2" name="Title 1">
            <a:extLst>
              <a:ext uri="{FF2B5EF4-FFF2-40B4-BE49-F238E27FC236}">
                <a16:creationId xmlns:a16="http://schemas.microsoft.com/office/drawing/2014/main" id="{7E7FB572-388B-83AA-7BCB-B96DA7C8EBBD}"/>
              </a:ext>
            </a:extLst>
          </p:cNvPr>
          <p:cNvSpPr>
            <a:spLocks noGrp="1"/>
          </p:cNvSpPr>
          <p:nvPr>
            <p:ph type="ctrTitle"/>
          </p:nvPr>
        </p:nvSpPr>
        <p:spPr>
          <a:xfrm>
            <a:off x="790304" y="162305"/>
            <a:ext cx="7772400" cy="1307328"/>
          </a:xfrm>
        </p:spPr>
        <p:txBody>
          <a:bodyPr>
            <a:normAutofit/>
          </a:bodyPr>
          <a:lstStyle/>
          <a:p>
            <a:r>
              <a:rPr lang="en-US" sz="6600" dirty="0">
                <a:solidFill>
                  <a:srgbClr val="FFC000"/>
                </a:solidFill>
                <a:latin typeface="Aharoni" panose="02010803020104030203" pitchFamily="2" charset="-79"/>
                <a:cs typeface="Aharoni" panose="02010803020104030203" pitchFamily="2" charset="-79"/>
              </a:rPr>
              <a:t>“It is Finished”</a:t>
            </a:r>
          </a:p>
        </p:txBody>
      </p:sp>
      <p:sp>
        <p:nvSpPr>
          <p:cNvPr id="3" name="Subtitle 2">
            <a:extLst>
              <a:ext uri="{FF2B5EF4-FFF2-40B4-BE49-F238E27FC236}">
                <a16:creationId xmlns:a16="http://schemas.microsoft.com/office/drawing/2014/main" id="{75BA5EC3-22F9-1231-DE76-F28CE4FB47F7}"/>
              </a:ext>
            </a:extLst>
          </p:cNvPr>
          <p:cNvSpPr>
            <a:spLocks noGrp="1"/>
          </p:cNvSpPr>
          <p:nvPr>
            <p:ph type="subTitle" idx="1"/>
          </p:nvPr>
        </p:nvSpPr>
        <p:spPr>
          <a:xfrm>
            <a:off x="1143000" y="1469633"/>
            <a:ext cx="6858000" cy="698801"/>
          </a:xfrm>
        </p:spPr>
        <p:txBody>
          <a:bodyPr>
            <a:normAutofit/>
          </a:bodyPr>
          <a:lstStyle/>
          <a:p>
            <a:r>
              <a:rPr lang="en-US" sz="3200" dirty="0">
                <a:solidFill>
                  <a:srgbClr val="FFC000"/>
                </a:solidFill>
              </a:rPr>
              <a:t>John 19:30</a:t>
            </a:r>
          </a:p>
        </p:txBody>
      </p:sp>
    </p:spTree>
    <p:extLst>
      <p:ext uri="{BB962C8B-B14F-4D97-AF65-F5344CB8AC3E}">
        <p14:creationId xmlns:p14="http://schemas.microsoft.com/office/powerpoint/2010/main" val="9614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E554-2FB1-27AF-EFF6-1DACB78C6E72}"/>
              </a:ext>
            </a:extLst>
          </p:cNvPr>
          <p:cNvSpPr>
            <a:spLocks noGrp="1"/>
          </p:cNvSpPr>
          <p:nvPr>
            <p:ph type="title"/>
          </p:nvPr>
        </p:nvSpPr>
        <p:spPr/>
        <p:txBody>
          <a:bodyPr/>
          <a:lstStyle/>
          <a:p>
            <a:pPr algn="ctr"/>
            <a:r>
              <a:rPr lang="en-US" dirty="0">
                <a:solidFill>
                  <a:srgbClr val="FFC000"/>
                </a:solidFill>
                <a:latin typeface="Aharoni" panose="02010803020104030203" pitchFamily="2" charset="-79"/>
                <a:cs typeface="Aharoni" panose="02010803020104030203" pitchFamily="2" charset="-79"/>
              </a:rPr>
              <a:t>The meaning of “Finished”</a:t>
            </a:r>
          </a:p>
        </p:txBody>
      </p:sp>
      <p:sp>
        <p:nvSpPr>
          <p:cNvPr id="3" name="Content Placeholder 2">
            <a:extLst>
              <a:ext uri="{FF2B5EF4-FFF2-40B4-BE49-F238E27FC236}">
                <a16:creationId xmlns:a16="http://schemas.microsoft.com/office/drawing/2014/main" id="{D9EF6304-1400-78CD-719A-3F40CF3F4FBB}"/>
              </a:ext>
            </a:extLst>
          </p:cNvPr>
          <p:cNvSpPr>
            <a:spLocks noGrp="1"/>
          </p:cNvSpPr>
          <p:nvPr>
            <p:ph idx="1"/>
          </p:nvPr>
        </p:nvSpPr>
        <p:spPr>
          <a:xfrm>
            <a:off x="493776" y="1551305"/>
            <a:ext cx="8208700" cy="4351338"/>
          </a:xfrm>
        </p:spPr>
        <p:txBody>
          <a:bodyPr>
            <a:normAutofit lnSpcReduction="10000"/>
          </a:bodyPr>
          <a:lstStyle/>
          <a:p>
            <a:pPr marL="0" indent="0">
              <a:buNone/>
            </a:pPr>
            <a:r>
              <a:rPr lang="en-US" sz="3200" dirty="0">
                <a:solidFill>
                  <a:srgbClr val="FFE6B3"/>
                </a:solidFill>
              </a:rPr>
              <a:t>Definitions of the Word translated </a:t>
            </a:r>
            <a:r>
              <a:rPr lang="en-US" sz="3200" b="1" dirty="0">
                <a:solidFill>
                  <a:srgbClr val="FFE6B3"/>
                </a:solidFill>
              </a:rPr>
              <a:t>“Finished” </a:t>
            </a:r>
            <a:r>
              <a:rPr lang="en-US" sz="3200" i="1" dirty="0">
                <a:solidFill>
                  <a:srgbClr val="FFE6B3"/>
                </a:solidFill>
              </a:rPr>
              <a:t>(Thayer’s Greek Lexicon).</a:t>
            </a:r>
          </a:p>
          <a:p>
            <a:r>
              <a:rPr lang="en-US" sz="3200" dirty="0">
                <a:solidFill>
                  <a:srgbClr val="89FFFC"/>
                </a:solidFill>
              </a:rPr>
              <a:t>to bring to a close, to </a:t>
            </a:r>
            <a:r>
              <a:rPr lang="en-US" sz="3200" b="1" dirty="0">
                <a:solidFill>
                  <a:srgbClr val="FFFF00"/>
                </a:solidFill>
              </a:rPr>
              <a:t>finish</a:t>
            </a:r>
            <a:r>
              <a:rPr lang="en-US" sz="3200" b="1" dirty="0">
                <a:solidFill>
                  <a:srgbClr val="89FFFC"/>
                </a:solidFill>
              </a:rPr>
              <a:t>, </a:t>
            </a:r>
            <a:r>
              <a:rPr lang="en-US" sz="3200" dirty="0">
                <a:solidFill>
                  <a:srgbClr val="89FFFC"/>
                </a:solidFill>
              </a:rPr>
              <a:t>to end</a:t>
            </a:r>
          </a:p>
          <a:p>
            <a:r>
              <a:rPr lang="en-US" sz="3200" dirty="0">
                <a:solidFill>
                  <a:srgbClr val="89FFFC"/>
                </a:solidFill>
              </a:rPr>
              <a:t>to </a:t>
            </a:r>
            <a:r>
              <a:rPr lang="en-US" sz="3200" b="1" dirty="0">
                <a:solidFill>
                  <a:srgbClr val="FFFF00"/>
                </a:solidFill>
              </a:rPr>
              <a:t>perform</a:t>
            </a:r>
            <a:r>
              <a:rPr lang="en-US" sz="3200" dirty="0">
                <a:solidFill>
                  <a:srgbClr val="89FFFC"/>
                </a:solidFill>
              </a:rPr>
              <a:t>, execute, complete, </a:t>
            </a:r>
            <a:r>
              <a:rPr lang="en-US" sz="3200" b="1" dirty="0">
                <a:solidFill>
                  <a:srgbClr val="FFFF00"/>
                </a:solidFill>
              </a:rPr>
              <a:t>fulfil</a:t>
            </a:r>
            <a:endParaRPr lang="en-US" sz="3200" dirty="0">
              <a:solidFill>
                <a:srgbClr val="89FFFC"/>
              </a:solidFill>
            </a:endParaRPr>
          </a:p>
          <a:p>
            <a:r>
              <a:rPr lang="en-US" sz="3200" dirty="0">
                <a:solidFill>
                  <a:srgbClr val="89FFFC"/>
                </a:solidFill>
              </a:rPr>
              <a:t>to do just as commanded, and generally involving the notion of time, to perform the last act which completes a process</a:t>
            </a:r>
          </a:p>
          <a:p>
            <a:r>
              <a:rPr lang="en-US" sz="3200" dirty="0">
                <a:solidFill>
                  <a:srgbClr val="89FFFC"/>
                </a:solidFill>
              </a:rPr>
              <a:t>to </a:t>
            </a:r>
            <a:r>
              <a:rPr lang="en-US" sz="3200" b="1" dirty="0">
                <a:solidFill>
                  <a:srgbClr val="FFFF00"/>
                </a:solidFill>
              </a:rPr>
              <a:t>accomplish</a:t>
            </a:r>
            <a:r>
              <a:rPr lang="en-US" sz="3200" b="1" dirty="0">
                <a:solidFill>
                  <a:srgbClr val="89FFFC"/>
                </a:solidFill>
              </a:rPr>
              <a:t>, </a:t>
            </a:r>
            <a:r>
              <a:rPr lang="en-US" sz="3200" dirty="0">
                <a:solidFill>
                  <a:srgbClr val="89FFFC"/>
                </a:solidFill>
              </a:rPr>
              <a:t>fulfil</a:t>
            </a:r>
          </a:p>
          <a:p>
            <a:r>
              <a:rPr lang="en-US" sz="3200" dirty="0">
                <a:solidFill>
                  <a:srgbClr val="89FFFC"/>
                </a:solidFill>
              </a:rPr>
              <a:t>to </a:t>
            </a:r>
            <a:r>
              <a:rPr lang="en-US" sz="3200" b="1" dirty="0">
                <a:solidFill>
                  <a:srgbClr val="FFFF00"/>
                </a:solidFill>
              </a:rPr>
              <a:t>pay</a:t>
            </a:r>
          </a:p>
          <a:p>
            <a:endParaRPr lang="en-US" dirty="0"/>
          </a:p>
        </p:txBody>
      </p:sp>
      <p:pic>
        <p:nvPicPr>
          <p:cNvPr id="4" name="Picture 3">
            <a:extLst>
              <a:ext uri="{FF2B5EF4-FFF2-40B4-BE49-F238E27FC236}">
                <a16:creationId xmlns:a16="http://schemas.microsoft.com/office/drawing/2014/main" id="{3A5401A2-EF42-B530-782D-66E637D3C404}"/>
              </a:ext>
            </a:extLst>
          </p:cNvPr>
          <p:cNvPicPr>
            <a:picLocks noChangeAspect="1"/>
          </p:cNvPicPr>
          <p:nvPr/>
        </p:nvPicPr>
        <p:blipFill>
          <a:blip r:embed="rId2"/>
          <a:stretch>
            <a:fillRect/>
          </a:stretch>
        </p:blipFill>
        <p:spPr>
          <a:xfrm>
            <a:off x="6126480" y="4890552"/>
            <a:ext cx="2850316" cy="1694396"/>
          </a:xfrm>
          <a:prstGeom prst="roundRect">
            <a:avLst>
              <a:gd name="adj" fmla="val 3517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25528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21F1-5094-1D83-0847-0015E0EB0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6117A-552F-CC76-3D83-D9A0EB8CD1EA}"/>
              </a:ext>
            </a:extLst>
          </p:cNvPr>
          <p:cNvSpPr>
            <a:spLocks noGrp="1"/>
          </p:cNvSpPr>
          <p:nvPr>
            <p:ph type="title"/>
          </p:nvPr>
        </p:nvSpPr>
        <p:spPr/>
        <p:txBody>
          <a:bodyPr/>
          <a:lstStyle/>
          <a:p>
            <a:pPr algn="ctr"/>
            <a:r>
              <a:rPr lang="en-US" dirty="0">
                <a:solidFill>
                  <a:srgbClr val="FFC000"/>
                </a:solidFill>
                <a:latin typeface="Aharoni" panose="02010803020104030203" pitchFamily="2" charset="-79"/>
                <a:cs typeface="Aharoni" panose="02010803020104030203" pitchFamily="2" charset="-79"/>
              </a:rPr>
              <a:t>Jesus finished all that God had given him to do.</a:t>
            </a:r>
          </a:p>
        </p:txBody>
      </p:sp>
      <p:sp>
        <p:nvSpPr>
          <p:cNvPr id="3" name="Content Placeholder 2">
            <a:extLst>
              <a:ext uri="{FF2B5EF4-FFF2-40B4-BE49-F238E27FC236}">
                <a16:creationId xmlns:a16="http://schemas.microsoft.com/office/drawing/2014/main" id="{EAE3318D-ECC3-0FB1-06B8-C79B4E673A2B}"/>
              </a:ext>
            </a:extLst>
          </p:cNvPr>
          <p:cNvSpPr>
            <a:spLocks noGrp="1"/>
          </p:cNvSpPr>
          <p:nvPr>
            <p:ph idx="1"/>
          </p:nvPr>
        </p:nvSpPr>
        <p:spPr>
          <a:xfrm>
            <a:off x="628650" y="1854363"/>
            <a:ext cx="8361386" cy="4784181"/>
          </a:xfrm>
        </p:spPr>
        <p:txBody>
          <a:bodyPr>
            <a:normAutofit/>
          </a:bodyPr>
          <a:lstStyle/>
          <a:p>
            <a:r>
              <a:rPr lang="en-US" sz="3200" b="1" dirty="0">
                <a:solidFill>
                  <a:schemeClr val="bg1"/>
                </a:solidFill>
              </a:rPr>
              <a:t>He knew that He had come to earth to accomplish God’s work </a:t>
            </a:r>
            <a:r>
              <a:rPr lang="en-US" sz="3200" dirty="0">
                <a:solidFill>
                  <a:schemeClr val="bg1"/>
                </a:solidFill>
              </a:rPr>
              <a:t>(Jn. 4:34; Lk. 12:50).</a:t>
            </a:r>
          </a:p>
          <a:p>
            <a:r>
              <a:rPr lang="en-US" sz="3200" b="1" dirty="0">
                <a:solidFill>
                  <a:schemeClr val="bg1"/>
                </a:solidFill>
              </a:rPr>
              <a:t>He knew the exact indignities He must endure to finish </a:t>
            </a:r>
            <a:r>
              <a:rPr lang="en-US" sz="3200" dirty="0">
                <a:solidFill>
                  <a:schemeClr val="bg1"/>
                </a:solidFill>
              </a:rPr>
              <a:t>(Luke 18:31-33; 22:37).</a:t>
            </a:r>
          </a:p>
          <a:p>
            <a:r>
              <a:rPr lang="en-US" sz="3200" b="1" dirty="0">
                <a:solidFill>
                  <a:schemeClr val="bg1"/>
                </a:solidFill>
              </a:rPr>
              <a:t>He knew when it was finished </a:t>
            </a:r>
            <a:r>
              <a:rPr lang="en-US" sz="3200" dirty="0">
                <a:solidFill>
                  <a:schemeClr val="bg1"/>
                </a:solidFill>
              </a:rPr>
              <a:t>(John 19:28).</a:t>
            </a:r>
          </a:p>
          <a:p>
            <a:r>
              <a:rPr lang="en-US" sz="3200" b="1" dirty="0">
                <a:solidFill>
                  <a:schemeClr val="bg1"/>
                </a:solidFill>
              </a:rPr>
              <a:t>In crucifying Jesus, the Jews                        “fulfilled all that was written                     concerning Him”  					            </a:t>
            </a:r>
            <a:r>
              <a:rPr lang="en-US" sz="3200" dirty="0">
                <a:solidFill>
                  <a:schemeClr val="bg1"/>
                </a:solidFill>
              </a:rPr>
              <a:t>(Acts 13:28-29).</a:t>
            </a:r>
          </a:p>
          <a:p>
            <a:endParaRPr lang="en-US" dirty="0"/>
          </a:p>
        </p:txBody>
      </p:sp>
      <p:pic>
        <p:nvPicPr>
          <p:cNvPr id="5" name="Picture 4" descr="A person holding a cross">
            <a:extLst>
              <a:ext uri="{FF2B5EF4-FFF2-40B4-BE49-F238E27FC236}">
                <a16:creationId xmlns:a16="http://schemas.microsoft.com/office/drawing/2014/main" id="{0E4F0379-F8C0-78C4-8AA0-4C266CDAA2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98" b="19407"/>
          <a:stretch>
            <a:fillRect/>
          </a:stretch>
        </p:blipFill>
        <p:spPr>
          <a:xfrm>
            <a:off x="6368290" y="4888674"/>
            <a:ext cx="2468584" cy="160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35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2757-27A2-702B-353D-351F064B4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FCECA-F5F6-767F-1354-989DD32C4220}"/>
              </a:ext>
            </a:extLst>
          </p:cNvPr>
          <p:cNvSpPr>
            <a:spLocks noGrp="1"/>
          </p:cNvSpPr>
          <p:nvPr>
            <p:ph type="title"/>
          </p:nvPr>
        </p:nvSpPr>
        <p:spPr/>
        <p:txBody>
          <a:bodyPr>
            <a:normAutofit/>
          </a:bodyPr>
          <a:lstStyle/>
          <a:p>
            <a:pPr algn="ctr"/>
            <a:r>
              <a:rPr lang="en-US" dirty="0">
                <a:solidFill>
                  <a:srgbClr val="FFC000"/>
                </a:solidFill>
                <a:latin typeface="Aharoni" panose="02010803020104030203" pitchFamily="2" charset="-79"/>
                <a:cs typeface="Aharoni" panose="02010803020104030203" pitchFamily="2" charset="-79"/>
              </a:rPr>
              <a:t>His sacrifice finished paying the price for our redemption.</a:t>
            </a:r>
          </a:p>
        </p:txBody>
      </p:sp>
      <p:sp>
        <p:nvSpPr>
          <p:cNvPr id="3" name="Content Placeholder 2">
            <a:extLst>
              <a:ext uri="{FF2B5EF4-FFF2-40B4-BE49-F238E27FC236}">
                <a16:creationId xmlns:a16="http://schemas.microsoft.com/office/drawing/2014/main" id="{04C4B9CF-B4C0-88D3-7F2B-8DF9EC1A6193}"/>
              </a:ext>
            </a:extLst>
          </p:cNvPr>
          <p:cNvSpPr>
            <a:spLocks noGrp="1"/>
          </p:cNvSpPr>
          <p:nvPr>
            <p:ph idx="1"/>
          </p:nvPr>
        </p:nvSpPr>
        <p:spPr>
          <a:xfrm>
            <a:off x="628650" y="1920152"/>
            <a:ext cx="8208224" cy="4784181"/>
          </a:xfrm>
        </p:spPr>
        <p:txBody>
          <a:bodyPr>
            <a:normAutofit/>
          </a:bodyPr>
          <a:lstStyle/>
          <a:p>
            <a:r>
              <a:rPr lang="en-US" sz="3200" b="1" dirty="0">
                <a:solidFill>
                  <a:schemeClr val="bg1"/>
                </a:solidFill>
              </a:rPr>
              <a:t>At the cross Jesus accomplished/finished providing cleansing for sin </a:t>
            </a:r>
            <a:r>
              <a:rPr lang="en-US" sz="3200" dirty="0">
                <a:solidFill>
                  <a:schemeClr val="bg1"/>
                </a:solidFill>
              </a:rPr>
              <a:t>(Hebrews 1:3 ).</a:t>
            </a:r>
          </a:p>
          <a:p>
            <a:r>
              <a:rPr lang="en-US" sz="3200" b="1" dirty="0">
                <a:solidFill>
                  <a:schemeClr val="bg1"/>
                </a:solidFill>
              </a:rPr>
              <a:t>With His blood He obtained eternal redemption </a:t>
            </a:r>
            <a:r>
              <a:rPr lang="en-US" sz="3200" dirty="0">
                <a:solidFill>
                  <a:schemeClr val="bg1"/>
                </a:solidFill>
              </a:rPr>
              <a:t>(Hebrews 9:11-12).</a:t>
            </a:r>
          </a:p>
          <a:p>
            <a:r>
              <a:rPr lang="en-US" sz="3200" b="1" dirty="0">
                <a:solidFill>
                  <a:schemeClr val="bg1"/>
                </a:solidFill>
              </a:rPr>
              <a:t>He put away sin by the sacrifice of  Himself </a:t>
            </a:r>
            <a:r>
              <a:rPr lang="en-US" sz="3200" dirty="0">
                <a:solidFill>
                  <a:schemeClr val="bg1"/>
                </a:solidFill>
              </a:rPr>
              <a:t>(Hebrews 9:25-28).</a:t>
            </a:r>
          </a:p>
          <a:p>
            <a:endParaRPr lang="en-US" sz="3200" dirty="0">
              <a:solidFill>
                <a:schemeClr val="bg1"/>
              </a:solidFill>
            </a:endParaRPr>
          </a:p>
          <a:p>
            <a:endParaRPr lang="en-US" dirty="0"/>
          </a:p>
        </p:txBody>
      </p:sp>
      <p:pic>
        <p:nvPicPr>
          <p:cNvPr id="5" name="Picture 4" descr="A person holding a cross">
            <a:extLst>
              <a:ext uri="{FF2B5EF4-FFF2-40B4-BE49-F238E27FC236}">
                <a16:creationId xmlns:a16="http://schemas.microsoft.com/office/drawing/2014/main" id="{4B9D39B2-0AC6-4FBA-61AF-91BEB1383B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98" b="19407"/>
          <a:stretch>
            <a:fillRect/>
          </a:stretch>
        </p:blipFill>
        <p:spPr>
          <a:xfrm>
            <a:off x="6368290" y="4982568"/>
            <a:ext cx="2468584" cy="160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605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67CD4-F1C3-BC54-32B9-EAB8D3C5A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D582C7-FF0F-8530-4261-B4AD12DBCBD8}"/>
              </a:ext>
            </a:extLst>
          </p:cNvPr>
          <p:cNvSpPr>
            <a:spLocks noGrp="1"/>
          </p:cNvSpPr>
          <p:nvPr>
            <p:ph type="title"/>
          </p:nvPr>
        </p:nvSpPr>
        <p:spPr/>
        <p:txBody>
          <a:bodyPr>
            <a:normAutofit/>
          </a:bodyPr>
          <a:lstStyle/>
          <a:p>
            <a:pPr algn="ctr"/>
            <a:r>
              <a:rPr lang="en-US" dirty="0">
                <a:solidFill>
                  <a:srgbClr val="FFC000"/>
                </a:solidFill>
                <a:latin typeface="Aharoni" panose="02010803020104030203" pitchFamily="2" charset="-79"/>
                <a:cs typeface="Aharoni" panose="02010803020104030203" pitchFamily="2" charset="-79"/>
              </a:rPr>
              <a:t>Jesus’ death “finished”        the Law of Moses.</a:t>
            </a:r>
          </a:p>
        </p:txBody>
      </p:sp>
      <p:sp>
        <p:nvSpPr>
          <p:cNvPr id="3" name="Content Placeholder 2">
            <a:extLst>
              <a:ext uri="{FF2B5EF4-FFF2-40B4-BE49-F238E27FC236}">
                <a16:creationId xmlns:a16="http://schemas.microsoft.com/office/drawing/2014/main" id="{BC8D31A6-ACC8-0A53-B2AD-9344198F0335}"/>
              </a:ext>
            </a:extLst>
          </p:cNvPr>
          <p:cNvSpPr>
            <a:spLocks noGrp="1"/>
          </p:cNvSpPr>
          <p:nvPr>
            <p:ph idx="1"/>
          </p:nvPr>
        </p:nvSpPr>
        <p:spPr>
          <a:xfrm>
            <a:off x="628650" y="1920152"/>
            <a:ext cx="8208224" cy="4784181"/>
          </a:xfrm>
        </p:spPr>
        <p:txBody>
          <a:bodyPr>
            <a:normAutofit/>
          </a:bodyPr>
          <a:lstStyle/>
          <a:p>
            <a:r>
              <a:rPr lang="en-US" sz="3200" b="1" dirty="0">
                <a:solidFill>
                  <a:schemeClr val="bg1"/>
                </a:solidFill>
              </a:rPr>
              <a:t>He fulfilled the righteous requirement of the Law </a:t>
            </a:r>
            <a:r>
              <a:rPr lang="en-US" sz="3200" dirty="0">
                <a:solidFill>
                  <a:schemeClr val="bg1"/>
                </a:solidFill>
              </a:rPr>
              <a:t>(Romans 8:3-4).</a:t>
            </a:r>
          </a:p>
          <a:p>
            <a:r>
              <a:rPr lang="en-US" sz="3200" b="1" dirty="0">
                <a:solidFill>
                  <a:schemeClr val="bg1"/>
                </a:solidFill>
              </a:rPr>
              <a:t>He nailed the requirements of the Law to the cross </a:t>
            </a:r>
            <a:r>
              <a:rPr lang="en-US" sz="3200" dirty="0">
                <a:solidFill>
                  <a:schemeClr val="bg1"/>
                </a:solidFill>
              </a:rPr>
              <a:t>(Colossians 2:13-14).</a:t>
            </a:r>
          </a:p>
          <a:p>
            <a:endParaRPr lang="en-US" sz="3200" dirty="0">
              <a:solidFill>
                <a:schemeClr val="bg1"/>
              </a:solidFill>
            </a:endParaRPr>
          </a:p>
          <a:p>
            <a:endParaRPr lang="en-US" dirty="0"/>
          </a:p>
        </p:txBody>
      </p:sp>
      <p:pic>
        <p:nvPicPr>
          <p:cNvPr id="5" name="Picture 4" descr="A person holding a cross">
            <a:extLst>
              <a:ext uri="{FF2B5EF4-FFF2-40B4-BE49-F238E27FC236}">
                <a16:creationId xmlns:a16="http://schemas.microsoft.com/office/drawing/2014/main" id="{2E22C653-A6BC-A1BB-A706-771BAA9AF2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98" b="19407"/>
          <a:stretch>
            <a:fillRect/>
          </a:stretch>
        </p:blipFill>
        <p:spPr>
          <a:xfrm>
            <a:off x="6368290" y="4982568"/>
            <a:ext cx="2468584" cy="160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8084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4E25-3E50-5FD5-2E00-C0D035156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8A7CC-67AC-EEB0-2B6B-21B21C08C727}"/>
              </a:ext>
            </a:extLst>
          </p:cNvPr>
          <p:cNvSpPr>
            <a:spLocks noGrp="1"/>
          </p:cNvSpPr>
          <p:nvPr>
            <p:ph type="title"/>
          </p:nvPr>
        </p:nvSpPr>
        <p:spPr/>
        <p:txBody>
          <a:bodyPr>
            <a:normAutofit fontScale="90000"/>
          </a:bodyPr>
          <a:lstStyle/>
          <a:p>
            <a:pPr algn="ctr"/>
            <a:r>
              <a:rPr lang="en-US" dirty="0">
                <a:solidFill>
                  <a:srgbClr val="FFC000"/>
                </a:solidFill>
                <a:latin typeface="Aharoni" panose="02010803020104030203" pitchFamily="2" charset="-79"/>
                <a:cs typeface="Aharoni" panose="02010803020104030203" pitchFamily="2" charset="-79"/>
              </a:rPr>
              <a:t>Jesus’ Death Accomplished Victory over the Forces of Evil</a:t>
            </a:r>
          </a:p>
        </p:txBody>
      </p:sp>
      <p:sp>
        <p:nvSpPr>
          <p:cNvPr id="3" name="Content Placeholder 2">
            <a:extLst>
              <a:ext uri="{FF2B5EF4-FFF2-40B4-BE49-F238E27FC236}">
                <a16:creationId xmlns:a16="http://schemas.microsoft.com/office/drawing/2014/main" id="{E6D852DC-A683-20D7-B041-3FC7577B951B}"/>
              </a:ext>
            </a:extLst>
          </p:cNvPr>
          <p:cNvSpPr>
            <a:spLocks noGrp="1"/>
          </p:cNvSpPr>
          <p:nvPr>
            <p:ph idx="1"/>
          </p:nvPr>
        </p:nvSpPr>
        <p:spPr>
          <a:xfrm>
            <a:off x="628650" y="1920152"/>
            <a:ext cx="8208224" cy="4784181"/>
          </a:xfrm>
        </p:spPr>
        <p:txBody>
          <a:bodyPr>
            <a:normAutofit/>
          </a:bodyPr>
          <a:lstStyle/>
          <a:p>
            <a:r>
              <a:rPr lang="en-US" sz="3200" b="1" dirty="0">
                <a:solidFill>
                  <a:schemeClr val="bg1"/>
                </a:solidFill>
              </a:rPr>
              <a:t>“Having disarmed principalities and powers, He made a public spectacle of them, triumphing over them in it” </a:t>
            </a:r>
            <a:r>
              <a:rPr lang="en-US" sz="3200" dirty="0">
                <a:solidFill>
                  <a:schemeClr val="bg1"/>
                </a:solidFill>
              </a:rPr>
              <a:t>(Colossians 2:15) </a:t>
            </a:r>
          </a:p>
          <a:p>
            <a:endParaRPr lang="en-US" dirty="0"/>
          </a:p>
        </p:txBody>
      </p:sp>
      <p:pic>
        <p:nvPicPr>
          <p:cNvPr id="5" name="Picture 4" descr="A person holding a cross">
            <a:extLst>
              <a:ext uri="{FF2B5EF4-FFF2-40B4-BE49-F238E27FC236}">
                <a16:creationId xmlns:a16="http://schemas.microsoft.com/office/drawing/2014/main" id="{A55E4469-DDA0-1848-27B3-E02034CF34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98" b="19407"/>
          <a:stretch>
            <a:fillRect/>
          </a:stretch>
        </p:blipFill>
        <p:spPr>
          <a:xfrm>
            <a:off x="6368290" y="4982568"/>
            <a:ext cx="2468584" cy="160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5146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7356C-7790-478A-0E00-663DC530C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BDCD7-FBC4-C4C6-2AD3-B2DC75AF09D4}"/>
              </a:ext>
            </a:extLst>
          </p:cNvPr>
          <p:cNvSpPr>
            <a:spLocks noGrp="1"/>
          </p:cNvSpPr>
          <p:nvPr>
            <p:ph type="title"/>
          </p:nvPr>
        </p:nvSpPr>
        <p:spPr/>
        <p:txBody>
          <a:bodyPr>
            <a:normAutofit/>
          </a:bodyPr>
          <a:lstStyle/>
          <a:p>
            <a:pPr algn="ctr"/>
            <a:r>
              <a:rPr lang="en-US" dirty="0">
                <a:solidFill>
                  <a:srgbClr val="FFC000"/>
                </a:solidFill>
                <a:latin typeface="Aharoni" panose="02010803020104030203" pitchFamily="2" charset="-79"/>
                <a:cs typeface="Aharoni" panose="02010803020104030203" pitchFamily="2" charset="-79"/>
              </a:rPr>
              <a:t>Jesus Finished so that       You Could Finish Too</a:t>
            </a:r>
          </a:p>
        </p:txBody>
      </p:sp>
      <p:sp>
        <p:nvSpPr>
          <p:cNvPr id="3" name="Content Placeholder 2">
            <a:extLst>
              <a:ext uri="{FF2B5EF4-FFF2-40B4-BE49-F238E27FC236}">
                <a16:creationId xmlns:a16="http://schemas.microsoft.com/office/drawing/2014/main" id="{BCD50594-4124-B959-06D1-6E6C67ACD08B}"/>
              </a:ext>
            </a:extLst>
          </p:cNvPr>
          <p:cNvSpPr>
            <a:spLocks noGrp="1"/>
          </p:cNvSpPr>
          <p:nvPr>
            <p:ph idx="1"/>
          </p:nvPr>
        </p:nvSpPr>
        <p:spPr>
          <a:xfrm>
            <a:off x="628650" y="1920152"/>
            <a:ext cx="8208224" cy="4784181"/>
          </a:xfrm>
        </p:spPr>
        <p:txBody>
          <a:bodyPr>
            <a:normAutofit/>
          </a:bodyPr>
          <a:lstStyle/>
          <a:p>
            <a:r>
              <a:rPr lang="en-US" sz="3200" b="1" dirty="0">
                <a:solidFill>
                  <a:schemeClr val="bg1"/>
                </a:solidFill>
              </a:rPr>
              <a:t>We must run the race to receive our crown (1 Corinthians 9:24-27).</a:t>
            </a:r>
          </a:p>
          <a:p>
            <a:r>
              <a:rPr lang="en-US" sz="3200" b="1" dirty="0">
                <a:solidFill>
                  <a:schemeClr val="bg1"/>
                </a:solidFill>
              </a:rPr>
              <a:t>Paul was determined to finish with joy (Acts 20:24).</a:t>
            </a:r>
          </a:p>
          <a:p>
            <a:r>
              <a:rPr lang="en-US" sz="3200" b="1" dirty="0">
                <a:solidFill>
                  <a:schemeClr val="bg1"/>
                </a:solidFill>
              </a:rPr>
              <a:t> In the end he says,</a:t>
            </a:r>
            <a:r>
              <a:rPr lang="en-US" sz="3600" b="1" i="1" dirty="0">
                <a:solidFill>
                  <a:srgbClr val="FFE6B3"/>
                </a:solidFill>
              </a:rPr>
              <a:t> “I have fought the good fight, I have </a:t>
            </a:r>
            <a:r>
              <a:rPr lang="en-US" sz="3600" b="1" i="1" dirty="0">
                <a:solidFill>
                  <a:srgbClr val="FFFF00"/>
                </a:solidFill>
              </a:rPr>
              <a:t>finished</a:t>
            </a:r>
            <a:r>
              <a:rPr lang="en-US" sz="3600" b="1" i="1" dirty="0">
                <a:solidFill>
                  <a:srgbClr val="FFE6B3"/>
                </a:solidFill>
              </a:rPr>
              <a:t> the race, I have kept the faith” 			                                    (2 Timothy 4:7). </a:t>
            </a:r>
          </a:p>
          <a:p>
            <a:endParaRPr lang="en-US" dirty="0"/>
          </a:p>
        </p:txBody>
      </p:sp>
      <p:pic>
        <p:nvPicPr>
          <p:cNvPr id="5" name="Picture 4" descr="A person holding a cross">
            <a:extLst>
              <a:ext uri="{FF2B5EF4-FFF2-40B4-BE49-F238E27FC236}">
                <a16:creationId xmlns:a16="http://schemas.microsoft.com/office/drawing/2014/main" id="{7761F23F-8E83-61D2-1D48-537A6AD91E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98" b="19407"/>
          <a:stretch>
            <a:fillRect/>
          </a:stretch>
        </p:blipFill>
        <p:spPr>
          <a:xfrm>
            <a:off x="6368290" y="4982568"/>
            <a:ext cx="2468584" cy="160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6820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415</Words>
  <Application>Microsoft Office PowerPoint</Application>
  <PresentationFormat>On-screen Show (4:3)</PresentationFormat>
  <Paragraphs>29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Aharoni</vt:lpstr>
      <vt:lpstr>Aptos</vt:lpstr>
      <vt:lpstr>Aptos Display</vt:lpstr>
      <vt:lpstr>Arial</vt:lpstr>
      <vt:lpstr>Office Theme</vt:lpstr>
      <vt:lpstr>“It is Finished”</vt:lpstr>
      <vt:lpstr>The meaning of “Finished”</vt:lpstr>
      <vt:lpstr>Jesus finished all that God had given him to do.</vt:lpstr>
      <vt:lpstr>His sacrifice finished paying the price for our redemption.</vt:lpstr>
      <vt:lpstr>Jesus’ death “finished”        the Law of Moses.</vt:lpstr>
      <vt:lpstr>Jesus’ Death Accomplished Victory over the Forces of Evil</vt:lpstr>
      <vt:lpstr>Jesus Finished so that       You Could Finish Too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Michael Nix</cp:lastModifiedBy>
  <cp:revision>12</cp:revision>
  <dcterms:created xsi:type="dcterms:W3CDTF">2025-08-14T18:46:14Z</dcterms:created>
  <dcterms:modified xsi:type="dcterms:W3CDTF">2025-08-16T15:39:35Z</dcterms:modified>
</cp:coreProperties>
</file>